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2" r:id="rId3"/>
    <p:sldId id="263" r:id="rId4"/>
    <p:sldId id="290" r:id="rId5"/>
    <p:sldId id="282" r:id="rId6"/>
    <p:sldId id="287" r:id="rId7"/>
    <p:sldId id="285" r:id="rId8"/>
    <p:sldId id="286" r:id="rId9"/>
    <p:sldId id="299" r:id="rId10"/>
    <p:sldId id="301" r:id="rId11"/>
    <p:sldId id="288" r:id="rId12"/>
    <p:sldId id="30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7713F-C82F-40F0-A49A-1117A5BAC509}" type="doc">
      <dgm:prSet loTypeId="urn:microsoft.com/office/officeart/2005/8/layout/target3" loCatId="relationship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1C3884-50D7-4BBA-BAD1-7CA0CE406AAB}">
      <dgm:prSet/>
      <dgm:spPr/>
      <dgm:t>
        <a:bodyPr/>
        <a:lstStyle/>
        <a:p>
          <a:pPr rtl="0"/>
          <a:r>
            <a:rPr lang="en-US" dirty="0" smtClean="0"/>
            <a:t>Story in Ithaca about Odysseus’ wife and son as they await his return (called the </a:t>
          </a:r>
          <a:r>
            <a:rPr lang="en-US" dirty="0" err="1" smtClean="0"/>
            <a:t>Telemachy</a:t>
          </a:r>
          <a:r>
            <a:rPr lang="en-US" dirty="0" smtClean="0"/>
            <a:t>)</a:t>
          </a:r>
          <a:endParaRPr lang="en-US" dirty="0"/>
        </a:p>
      </dgm:t>
    </dgm:pt>
    <dgm:pt modelId="{F6572398-82B1-4C9B-89E3-E40D867FD3EA}" type="parTrans" cxnId="{A710DB77-D3EE-495F-8D01-967F756F4B44}">
      <dgm:prSet/>
      <dgm:spPr/>
      <dgm:t>
        <a:bodyPr/>
        <a:lstStyle/>
        <a:p>
          <a:endParaRPr lang="en-US"/>
        </a:p>
      </dgm:t>
    </dgm:pt>
    <dgm:pt modelId="{ED0E2E0C-0D9F-4ED8-B723-9CBB32B114E2}" type="sibTrans" cxnId="{A710DB77-D3EE-495F-8D01-967F756F4B44}">
      <dgm:prSet/>
      <dgm:spPr/>
      <dgm:t>
        <a:bodyPr/>
        <a:lstStyle/>
        <a:p>
          <a:endParaRPr lang="en-US"/>
        </a:p>
      </dgm:t>
    </dgm:pt>
    <dgm:pt modelId="{E07508E1-2980-4558-9450-AEE567899F64}">
      <dgm:prSet/>
      <dgm:spPr/>
      <dgm:t>
        <a:bodyPr/>
        <a:lstStyle/>
        <a:p>
          <a:pPr rtl="0"/>
          <a:endParaRPr lang="en-US" dirty="0"/>
        </a:p>
      </dgm:t>
    </dgm:pt>
    <dgm:pt modelId="{17EC3BA1-683F-4C32-AD0A-F563DFB7B4BB}" type="parTrans" cxnId="{CE6E34B3-83DC-4D7E-9D61-9CDA6487CE3C}">
      <dgm:prSet/>
      <dgm:spPr/>
      <dgm:t>
        <a:bodyPr/>
        <a:lstStyle/>
        <a:p>
          <a:endParaRPr lang="en-US"/>
        </a:p>
      </dgm:t>
    </dgm:pt>
    <dgm:pt modelId="{DEB14326-0747-442C-ADF8-611E45BAE66C}" type="sibTrans" cxnId="{CE6E34B3-83DC-4D7E-9D61-9CDA6487CE3C}">
      <dgm:prSet/>
      <dgm:spPr/>
      <dgm:t>
        <a:bodyPr/>
        <a:lstStyle/>
        <a:p>
          <a:endParaRPr lang="en-US"/>
        </a:p>
      </dgm:t>
    </dgm:pt>
    <dgm:pt modelId="{4B9B72CB-14F8-4C87-9E78-2B17C4A790AE}">
      <dgm:prSet/>
      <dgm:spPr/>
      <dgm:t>
        <a:bodyPr/>
        <a:lstStyle/>
        <a:p>
          <a:pPr rtl="0"/>
          <a:r>
            <a:rPr lang="en-US" dirty="0" smtClean="0"/>
            <a:t>Tale of Odysseus’ wanderings during the ten years following the Trojan War</a:t>
          </a:r>
          <a:endParaRPr lang="en-US" dirty="0"/>
        </a:p>
      </dgm:t>
    </dgm:pt>
    <dgm:pt modelId="{57911DB8-F80D-49D2-A182-FE1E92294B79}" type="parTrans" cxnId="{01E2C408-FE80-4B40-861E-89B242C7E157}">
      <dgm:prSet/>
      <dgm:spPr/>
      <dgm:t>
        <a:bodyPr/>
        <a:lstStyle/>
        <a:p>
          <a:endParaRPr lang="en-US"/>
        </a:p>
      </dgm:t>
    </dgm:pt>
    <dgm:pt modelId="{EB97140D-CBD7-4DC6-BF64-A463EEE6C7BD}" type="sibTrans" cxnId="{01E2C408-FE80-4B40-861E-89B242C7E157}">
      <dgm:prSet/>
      <dgm:spPr/>
      <dgm:t>
        <a:bodyPr/>
        <a:lstStyle/>
        <a:p>
          <a:endParaRPr lang="en-US"/>
        </a:p>
      </dgm:t>
    </dgm:pt>
    <dgm:pt modelId="{F7C2FD73-85FC-4D8C-89F5-F238C5ED88F9}">
      <dgm:prSet/>
      <dgm:spPr/>
      <dgm:t>
        <a:bodyPr/>
        <a:lstStyle/>
        <a:p>
          <a:pPr rtl="0"/>
          <a:endParaRPr lang="en-US" dirty="0"/>
        </a:p>
      </dgm:t>
    </dgm:pt>
    <dgm:pt modelId="{E06B6D7A-2C84-401B-8137-375B4AD50400}" type="parTrans" cxnId="{FAE26279-9957-4271-A50D-2757A11B6E19}">
      <dgm:prSet/>
      <dgm:spPr/>
      <dgm:t>
        <a:bodyPr/>
        <a:lstStyle/>
        <a:p>
          <a:endParaRPr lang="en-US"/>
        </a:p>
      </dgm:t>
    </dgm:pt>
    <dgm:pt modelId="{4A8FF178-11E6-496B-9D98-AB696971509C}" type="sibTrans" cxnId="{FAE26279-9957-4271-A50D-2757A11B6E19}">
      <dgm:prSet/>
      <dgm:spPr/>
      <dgm:t>
        <a:bodyPr/>
        <a:lstStyle/>
        <a:p>
          <a:endParaRPr lang="en-US"/>
        </a:p>
      </dgm:t>
    </dgm:pt>
    <dgm:pt modelId="{63AC731B-E3F1-4EB4-B081-F0705872D5E2}">
      <dgm:prSet/>
      <dgm:spPr/>
      <dgm:t>
        <a:bodyPr/>
        <a:lstStyle/>
        <a:p>
          <a:pPr rtl="0"/>
          <a:r>
            <a:rPr lang="en-US" dirty="0" smtClean="0"/>
            <a:t>Merging of the strands when Odysseus returns to Ithaca and joins forces with his son, Telemachus, to destroy their enemies</a:t>
          </a:r>
          <a:endParaRPr lang="en-US" dirty="0"/>
        </a:p>
      </dgm:t>
    </dgm:pt>
    <dgm:pt modelId="{B1C8B5B1-A535-48C7-AB00-EEED1284BC47}" type="parTrans" cxnId="{7BE50E75-A058-4731-BE36-EFDB8D42E568}">
      <dgm:prSet/>
      <dgm:spPr/>
      <dgm:t>
        <a:bodyPr/>
        <a:lstStyle/>
        <a:p>
          <a:endParaRPr lang="en-US"/>
        </a:p>
      </dgm:t>
    </dgm:pt>
    <dgm:pt modelId="{0FDE9689-7D00-4D1E-B14E-04194B1AAEDC}" type="sibTrans" cxnId="{7BE50E75-A058-4731-BE36-EFDB8D42E568}">
      <dgm:prSet/>
      <dgm:spPr/>
      <dgm:t>
        <a:bodyPr/>
        <a:lstStyle/>
        <a:p>
          <a:endParaRPr lang="en-US"/>
        </a:p>
      </dgm:t>
    </dgm:pt>
    <dgm:pt modelId="{DD3852C0-3158-4B90-955C-1684955AA788}" type="pres">
      <dgm:prSet presAssocID="{ABD7713F-C82F-40F0-A49A-1117A5BAC5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EC042-2EAB-46F4-BA50-7CFBE79DA923}" type="pres">
      <dgm:prSet presAssocID="{DC1C3884-50D7-4BBA-BAD1-7CA0CE406AAB}" presName="circle1" presStyleLbl="node1" presStyleIdx="0" presStyleCnt="5"/>
      <dgm:spPr/>
    </dgm:pt>
    <dgm:pt modelId="{7810C2EC-B7CD-46F7-A7A9-B536C65CB92C}" type="pres">
      <dgm:prSet presAssocID="{DC1C3884-50D7-4BBA-BAD1-7CA0CE406AAB}" presName="space" presStyleCnt="0"/>
      <dgm:spPr/>
    </dgm:pt>
    <dgm:pt modelId="{B13C6229-7512-45F3-B29C-D3F8F7AD51CF}" type="pres">
      <dgm:prSet presAssocID="{DC1C3884-50D7-4BBA-BAD1-7CA0CE406AAB}" presName="rect1" presStyleLbl="alignAcc1" presStyleIdx="0" presStyleCnt="5"/>
      <dgm:spPr/>
      <dgm:t>
        <a:bodyPr/>
        <a:lstStyle/>
        <a:p>
          <a:endParaRPr lang="en-US"/>
        </a:p>
      </dgm:t>
    </dgm:pt>
    <dgm:pt modelId="{1BEDC8DD-7CFC-4516-88D1-7AFF82FBD185}" type="pres">
      <dgm:prSet presAssocID="{E07508E1-2980-4558-9450-AEE567899F64}" presName="vertSpace2" presStyleLbl="node1" presStyleIdx="0" presStyleCnt="5"/>
      <dgm:spPr/>
    </dgm:pt>
    <dgm:pt modelId="{1425AC34-2016-4EC7-B360-B829DA0BDA53}" type="pres">
      <dgm:prSet presAssocID="{E07508E1-2980-4558-9450-AEE567899F64}" presName="circle2" presStyleLbl="node1" presStyleIdx="1" presStyleCnt="5"/>
      <dgm:spPr/>
    </dgm:pt>
    <dgm:pt modelId="{CAD38E32-AD49-4736-B01A-F808965B71D9}" type="pres">
      <dgm:prSet presAssocID="{E07508E1-2980-4558-9450-AEE567899F64}" presName="rect2" presStyleLbl="alignAcc1" presStyleIdx="1" presStyleCnt="5"/>
      <dgm:spPr/>
      <dgm:t>
        <a:bodyPr/>
        <a:lstStyle/>
        <a:p>
          <a:endParaRPr lang="en-US"/>
        </a:p>
      </dgm:t>
    </dgm:pt>
    <dgm:pt modelId="{5F8CB190-1BC1-4167-AD8C-47DA475E967C}" type="pres">
      <dgm:prSet presAssocID="{4B9B72CB-14F8-4C87-9E78-2B17C4A790AE}" presName="vertSpace3" presStyleLbl="node1" presStyleIdx="1" presStyleCnt="5"/>
      <dgm:spPr/>
    </dgm:pt>
    <dgm:pt modelId="{683241B4-9DAE-48C9-AA01-6A700F97DD96}" type="pres">
      <dgm:prSet presAssocID="{4B9B72CB-14F8-4C87-9E78-2B17C4A790AE}" presName="circle3" presStyleLbl="node1" presStyleIdx="2" presStyleCnt="5"/>
      <dgm:spPr/>
    </dgm:pt>
    <dgm:pt modelId="{BD7C4FAB-0B93-40E2-895D-765480433B37}" type="pres">
      <dgm:prSet presAssocID="{4B9B72CB-14F8-4C87-9E78-2B17C4A790AE}" presName="rect3" presStyleLbl="alignAcc1" presStyleIdx="2" presStyleCnt="5"/>
      <dgm:spPr/>
      <dgm:t>
        <a:bodyPr/>
        <a:lstStyle/>
        <a:p>
          <a:endParaRPr lang="en-US"/>
        </a:p>
      </dgm:t>
    </dgm:pt>
    <dgm:pt modelId="{AB71EFB0-5A5B-4BAF-8E63-8793DA61342F}" type="pres">
      <dgm:prSet presAssocID="{F7C2FD73-85FC-4D8C-89F5-F238C5ED88F9}" presName="vertSpace4" presStyleLbl="node1" presStyleIdx="2" presStyleCnt="5"/>
      <dgm:spPr/>
    </dgm:pt>
    <dgm:pt modelId="{1F8D5E27-199D-4044-8F0A-3E11AFF97399}" type="pres">
      <dgm:prSet presAssocID="{F7C2FD73-85FC-4D8C-89F5-F238C5ED88F9}" presName="circle4" presStyleLbl="node1" presStyleIdx="3" presStyleCnt="5"/>
      <dgm:spPr/>
    </dgm:pt>
    <dgm:pt modelId="{14CF77D6-3C13-48E5-925D-F5284C42176B}" type="pres">
      <dgm:prSet presAssocID="{F7C2FD73-85FC-4D8C-89F5-F238C5ED88F9}" presName="rect4" presStyleLbl="alignAcc1" presStyleIdx="3" presStyleCnt="5"/>
      <dgm:spPr/>
      <dgm:t>
        <a:bodyPr/>
        <a:lstStyle/>
        <a:p>
          <a:endParaRPr lang="en-US"/>
        </a:p>
      </dgm:t>
    </dgm:pt>
    <dgm:pt modelId="{19DC819E-7E45-4517-86C3-CF3A16ACFD56}" type="pres">
      <dgm:prSet presAssocID="{63AC731B-E3F1-4EB4-B081-F0705872D5E2}" presName="vertSpace5" presStyleLbl="node1" presStyleIdx="3" presStyleCnt="5"/>
      <dgm:spPr/>
    </dgm:pt>
    <dgm:pt modelId="{AFE3332C-5A4B-42A6-ABBD-A64CE7414E99}" type="pres">
      <dgm:prSet presAssocID="{63AC731B-E3F1-4EB4-B081-F0705872D5E2}" presName="circle5" presStyleLbl="node1" presStyleIdx="4" presStyleCnt="5"/>
      <dgm:spPr/>
    </dgm:pt>
    <dgm:pt modelId="{0D671B39-64EC-4757-80C5-BD0F4D3A8C03}" type="pres">
      <dgm:prSet presAssocID="{63AC731B-E3F1-4EB4-B081-F0705872D5E2}" presName="rect5" presStyleLbl="alignAcc1" presStyleIdx="4" presStyleCnt="5"/>
      <dgm:spPr/>
      <dgm:t>
        <a:bodyPr/>
        <a:lstStyle/>
        <a:p>
          <a:endParaRPr lang="en-US"/>
        </a:p>
      </dgm:t>
    </dgm:pt>
    <dgm:pt modelId="{B09AB804-B679-4989-921B-DE214B7E6BE3}" type="pres">
      <dgm:prSet presAssocID="{DC1C3884-50D7-4BBA-BAD1-7CA0CE406AA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A0A0C-FB77-43C8-A456-5C5A92115FE4}" type="pres">
      <dgm:prSet presAssocID="{E07508E1-2980-4558-9450-AEE567899F6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5D339-0D6C-4699-8DA9-2C00851F392F}" type="pres">
      <dgm:prSet presAssocID="{4B9B72CB-14F8-4C87-9E78-2B17C4A790A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1ADBD-87C9-4016-80E4-D198CBAD6755}" type="pres">
      <dgm:prSet presAssocID="{F7C2FD73-85FC-4D8C-89F5-F238C5ED88F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BE3F7-AFD4-4983-A099-8B5F9E2EEB48}" type="pres">
      <dgm:prSet presAssocID="{63AC731B-E3F1-4EB4-B081-F0705872D5E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0DB77-D3EE-495F-8D01-967F756F4B44}" srcId="{ABD7713F-C82F-40F0-A49A-1117A5BAC509}" destId="{DC1C3884-50D7-4BBA-BAD1-7CA0CE406AAB}" srcOrd="0" destOrd="0" parTransId="{F6572398-82B1-4C9B-89E3-E40D867FD3EA}" sibTransId="{ED0E2E0C-0D9F-4ED8-B723-9CBB32B114E2}"/>
    <dgm:cxn modelId="{CF929321-8B98-49B7-9239-99B4AC4DC6BE}" type="presOf" srcId="{DC1C3884-50D7-4BBA-BAD1-7CA0CE406AAB}" destId="{B13C6229-7512-45F3-B29C-D3F8F7AD51CF}" srcOrd="0" destOrd="0" presId="urn:microsoft.com/office/officeart/2005/8/layout/target3"/>
    <dgm:cxn modelId="{E693EDB5-8CAC-496E-A5E8-FE5B95490087}" type="presOf" srcId="{ABD7713F-C82F-40F0-A49A-1117A5BAC509}" destId="{DD3852C0-3158-4B90-955C-1684955AA788}" srcOrd="0" destOrd="0" presId="urn:microsoft.com/office/officeart/2005/8/layout/target3"/>
    <dgm:cxn modelId="{03E54C54-DD6D-4010-819B-A4804089A33B}" type="presOf" srcId="{4B9B72CB-14F8-4C87-9E78-2B17C4A790AE}" destId="{BD7C4FAB-0B93-40E2-895D-765480433B37}" srcOrd="0" destOrd="0" presId="urn:microsoft.com/office/officeart/2005/8/layout/target3"/>
    <dgm:cxn modelId="{A73F73A3-2BE7-45C4-8FD8-18E107D2950E}" type="presOf" srcId="{E07508E1-2980-4558-9450-AEE567899F64}" destId="{BF5A0A0C-FB77-43C8-A456-5C5A92115FE4}" srcOrd="1" destOrd="0" presId="urn:microsoft.com/office/officeart/2005/8/layout/target3"/>
    <dgm:cxn modelId="{5F87B3A9-4CCF-4043-9467-D7929A76D862}" type="presOf" srcId="{DC1C3884-50D7-4BBA-BAD1-7CA0CE406AAB}" destId="{B09AB804-B679-4989-921B-DE214B7E6BE3}" srcOrd="1" destOrd="0" presId="urn:microsoft.com/office/officeart/2005/8/layout/target3"/>
    <dgm:cxn modelId="{7BE50E75-A058-4731-BE36-EFDB8D42E568}" srcId="{ABD7713F-C82F-40F0-A49A-1117A5BAC509}" destId="{63AC731B-E3F1-4EB4-B081-F0705872D5E2}" srcOrd="4" destOrd="0" parTransId="{B1C8B5B1-A535-48C7-AB00-EEED1284BC47}" sibTransId="{0FDE9689-7D00-4D1E-B14E-04194B1AAEDC}"/>
    <dgm:cxn modelId="{B4511312-04B3-4A32-BE03-721C3A92F5CC}" type="presOf" srcId="{63AC731B-E3F1-4EB4-B081-F0705872D5E2}" destId="{B19BE3F7-AFD4-4983-A099-8B5F9E2EEB48}" srcOrd="1" destOrd="0" presId="urn:microsoft.com/office/officeart/2005/8/layout/target3"/>
    <dgm:cxn modelId="{CE6E34B3-83DC-4D7E-9D61-9CDA6487CE3C}" srcId="{ABD7713F-C82F-40F0-A49A-1117A5BAC509}" destId="{E07508E1-2980-4558-9450-AEE567899F64}" srcOrd="1" destOrd="0" parTransId="{17EC3BA1-683F-4C32-AD0A-F563DFB7B4BB}" sibTransId="{DEB14326-0747-442C-ADF8-611E45BAE66C}"/>
    <dgm:cxn modelId="{AC112B84-B026-4FFC-8536-CDC8395BF2ED}" type="presOf" srcId="{63AC731B-E3F1-4EB4-B081-F0705872D5E2}" destId="{0D671B39-64EC-4757-80C5-BD0F4D3A8C03}" srcOrd="0" destOrd="0" presId="urn:microsoft.com/office/officeart/2005/8/layout/target3"/>
    <dgm:cxn modelId="{FAE26279-9957-4271-A50D-2757A11B6E19}" srcId="{ABD7713F-C82F-40F0-A49A-1117A5BAC509}" destId="{F7C2FD73-85FC-4D8C-89F5-F238C5ED88F9}" srcOrd="3" destOrd="0" parTransId="{E06B6D7A-2C84-401B-8137-375B4AD50400}" sibTransId="{4A8FF178-11E6-496B-9D98-AB696971509C}"/>
    <dgm:cxn modelId="{796BDD45-E58F-4A17-9C20-90D5E40D4B55}" type="presOf" srcId="{F7C2FD73-85FC-4D8C-89F5-F238C5ED88F9}" destId="{14CF77D6-3C13-48E5-925D-F5284C42176B}" srcOrd="0" destOrd="0" presId="urn:microsoft.com/office/officeart/2005/8/layout/target3"/>
    <dgm:cxn modelId="{5FA81CDE-1D4A-4AD3-BEA7-F14EA62659EF}" type="presOf" srcId="{F7C2FD73-85FC-4D8C-89F5-F238C5ED88F9}" destId="{4D61ADBD-87C9-4016-80E4-D198CBAD6755}" srcOrd="1" destOrd="0" presId="urn:microsoft.com/office/officeart/2005/8/layout/target3"/>
    <dgm:cxn modelId="{ADAE042C-16FF-4093-BD90-672E66CDE090}" type="presOf" srcId="{4B9B72CB-14F8-4C87-9E78-2B17C4A790AE}" destId="{C1C5D339-0D6C-4699-8DA9-2C00851F392F}" srcOrd="1" destOrd="0" presId="urn:microsoft.com/office/officeart/2005/8/layout/target3"/>
    <dgm:cxn modelId="{AF260052-D831-4E89-B484-69D8C07C4BFB}" type="presOf" srcId="{E07508E1-2980-4558-9450-AEE567899F64}" destId="{CAD38E32-AD49-4736-B01A-F808965B71D9}" srcOrd="0" destOrd="0" presId="urn:microsoft.com/office/officeart/2005/8/layout/target3"/>
    <dgm:cxn modelId="{01E2C408-FE80-4B40-861E-89B242C7E157}" srcId="{ABD7713F-C82F-40F0-A49A-1117A5BAC509}" destId="{4B9B72CB-14F8-4C87-9E78-2B17C4A790AE}" srcOrd="2" destOrd="0" parTransId="{57911DB8-F80D-49D2-A182-FE1E92294B79}" sibTransId="{EB97140D-CBD7-4DC6-BF64-A463EEE6C7BD}"/>
    <dgm:cxn modelId="{C6D51D8E-4201-4F46-A7D6-A2F769D81BD3}" type="presParOf" srcId="{DD3852C0-3158-4B90-955C-1684955AA788}" destId="{D4DEC042-2EAB-46F4-BA50-7CFBE79DA923}" srcOrd="0" destOrd="0" presId="urn:microsoft.com/office/officeart/2005/8/layout/target3"/>
    <dgm:cxn modelId="{631A09E9-3A6F-4E1D-B1AF-8DB97E51F702}" type="presParOf" srcId="{DD3852C0-3158-4B90-955C-1684955AA788}" destId="{7810C2EC-B7CD-46F7-A7A9-B536C65CB92C}" srcOrd="1" destOrd="0" presId="urn:microsoft.com/office/officeart/2005/8/layout/target3"/>
    <dgm:cxn modelId="{242504AE-88B3-49F8-A8CB-F8E91CD45736}" type="presParOf" srcId="{DD3852C0-3158-4B90-955C-1684955AA788}" destId="{B13C6229-7512-45F3-B29C-D3F8F7AD51CF}" srcOrd="2" destOrd="0" presId="urn:microsoft.com/office/officeart/2005/8/layout/target3"/>
    <dgm:cxn modelId="{B3C0685E-6314-44B2-BAF4-6116836F12E8}" type="presParOf" srcId="{DD3852C0-3158-4B90-955C-1684955AA788}" destId="{1BEDC8DD-7CFC-4516-88D1-7AFF82FBD185}" srcOrd="3" destOrd="0" presId="urn:microsoft.com/office/officeart/2005/8/layout/target3"/>
    <dgm:cxn modelId="{BB73E51B-9012-4462-9E42-988E08C1483E}" type="presParOf" srcId="{DD3852C0-3158-4B90-955C-1684955AA788}" destId="{1425AC34-2016-4EC7-B360-B829DA0BDA53}" srcOrd="4" destOrd="0" presId="urn:microsoft.com/office/officeart/2005/8/layout/target3"/>
    <dgm:cxn modelId="{EA1A675E-4C44-45C5-BA44-BD99563B36CF}" type="presParOf" srcId="{DD3852C0-3158-4B90-955C-1684955AA788}" destId="{CAD38E32-AD49-4736-B01A-F808965B71D9}" srcOrd="5" destOrd="0" presId="urn:microsoft.com/office/officeart/2005/8/layout/target3"/>
    <dgm:cxn modelId="{C9797773-9F2C-40E5-89BE-2FFDA4A3F47D}" type="presParOf" srcId="{DD3852C0-3158-4B90-955C-1684955AA788}" destId="{5F8CB190-1BC1-4167-AD8C-47DA475E967C}" srcOrd="6" destOrd="0" presId="urn:microsoft.com/office/officeart/2005/8/layout/target3"/>
    <dgm:cxn modelId="{5B15FE8E-AE5C-4D97-ACF2-B25481673041}" type="presParOf" srcId="{DD3852C0-3158-4B90-955C-1684955AA788}" destId="{683241B4-9DAE-48C9-AA01-6A700F97DD96}" srcOrd="7" destOrd="0" presId="urn:microsoft.com/office/officeart/2005/8/layout/target3"/>
    <dgm:cxn modelId="{45B86690-4C12-4C35-8CED-B3DA4AAB2F4D}" type="presParOf" srcId="{DD3852C0-3158-4B90-955C-1684955AA788}" destId="{BD7C4FAB-0B93-40E2-895D-765480433B37}" srcOrd="8" destOrd="0" presId="urn:microsoft.com/office/officeart/2005/8/layout/target3"/>
    <dgm:cxn modelId="{65F2B49B-26C4-421B-9F6F-E5D973FD366F}" type="presParOf" srcId="{DD3852C0-3158-4B90-955C-1684955AA788}" destId="{AB71EFB0-5A5B-4BAF-8E63-8793DA61342F}" srcOrd="9" destOrd="0" presId="urn:microsoft.com/office/officeart/2005/8/layout/target3"/>
    <dgm:cxn modelId="{3B548427-CC7F-4599-88BC-B77F941F885F}" type="presParOf" srcId="{DD3852C0-3158-4B90-955C-1684955AA788}" destId="{1F8D5E27-199D-4044-8F0A-3E11AFF97399}" srcOrd="10" destOrd="0" presId="urn:microsoft.com/office/officeart/2005/8/layout/target3"/>
    <dgm:cxn modelId="{8160B630-AE18-41F8-8332-F9AF8AD30162}" type="presParOf" srcId="{DD3852C0-3158-4B90-955C-1684955AA788}" destId="{14CF77D6-3C13-48E5-925D-F5284C42176B}" srcOrd="11" destOrd="0" presId="urn:microsoft.com/office/officeart/2005/8/layout/target3"/>
    <dgm:cxn modelId="{E4E06740-515B-4F8D-8580-E8581C5064E3}" type="presParOf" srcId="{DD3852C0-3158-4B90-955C-1684955AA788}" destId="{19DC819E-7E45-4517-86C3-CF3A16ACFD56}" srcOrd="12" destOrd="0" presId="urn:microsoft.com/office/officeart/2005/8/layout/target3"/>
    <dgm:cxn modelId="{D79C2C0A-31D4-4784-8CA5-F42957C3425B}" type="presParOf" srcId="{DD3852C0-3158-4B90-955C-1684955AA788}" destId="{AFE3332C-5A4B-42A6-ABBD-A64CE7414E99}" srcOrd="13" destOrd="0" presId="urn:microsoft.com/office/officeart/2005/8/layout/target3"/>
    <dgm:cxn modelId="{6AAC4368-7CC1-4E99-AD94-0E0496C0BF06}" type="presParOf" srcId="{DD3852C0-3158-4B90-955C-1684955AA788}" destId="{0D671B39-64EC-4757-80C5-BD0F4D3A8C03}" srcOrd="14" destOrd="0" presId="urn:microsoft.com/office/officeart/2005/8/layout/target3"/>
    <dgm:cxn modelId="{40F1942B-5D57-4D25-AFD3-31741C87558F}" type="presParOf" srcId="{DD3852C0-3158-4B90-955C-1684955AA788}" destId="{B09AB804-B679-4989-921B-DE214B7E6BE3}" srcOrd="15" destOrd="0" presId="urn:microsoft.com/office/officeart/2005/8/layout/target3"/>
    <dgm:cxn modelId="{809F6F4E-8017-402E-A8BD-B9C4A7D7E96A}" type="presParOf" srcId="{DD3852C0-3158-4B90-955C-1684955AA788}" destId="{BF5A0A0C-FB77-43C8-A456-5C5A92115FE4}" srcOrd="16" destOrd="0" presId="urn:microsoft.com/office/officeart/2005/8/layout/target3"/>
    <dgm:cxn modelId="{29DF35FD-83DF-4438-B924-28D5844AED73}" type="presParOf" srcId="{DD3852C0-3158-4B90-955C-1684955AA788}" destId="{C1C5D339-0D6C-4699-8DA9-2C00851F392F}" srcOrd="17" destOrd="0" presId="urn:microsoft.com/office/officeart/2005/8/layout/target3"/>
    <dgm:cxn modelId="{63C71DBE-4476-4079-9401-CECA321A0202}" type="presParOf" srcId="{DD3852C0-3158-4B90-955C-1684955AA788}" destId="{4D61ADBD-87C9-4016-80E4-D198CBAD6755}" srcOrd="18" destOrd="0" presId="urn:microsoft.com/office/officeart/2005/8/layout/target3"/>
    <dgm:cxn modelId="{9224C1C7-F7B2-4561-8DC9-F5F694D1D303}" type="presParOf" srcId="{DD3852C0-3158-4B90-955C-1684955AA788}" destId="{B19BE3F7-AFD4-4983-A099-8B5F9E2EEB4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C042-2EAB-46F4-BA50-7CFBE79DA923}">
      <dsp:nvSpPr>
        <dsp:cNvPr id="0" name=""/>
        <dsp:cNvSpPr/>
      </dsp:nvSpPr>
      <dsp:spPr>
        <a:xfrm>
          <a:off x="0" y="274319"/>
          <a:ext cx="5166360" cy="5166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C6229-7512-45F3-B29C-D3F8F7AD51CF}">
      <dsp:nvSpPr>
        <dsp:cNvPr id="0" name=""/>
        <dsp:cNvSpPr/>
      </dsp:nvSpPr>
      <dsp:spPr>
        <a:xfrm>
          <a:off x="2583180" y="274319"/>
          <a:ext cx="6027420" cy="5166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Story in Ithaca about Odysseus’ wife and son as they await his return (called the </a:t>
          </a:r>
          <a:r>
            <a:rPr lang="en-US" sz="1700" kern="1200" dirty="0" err="1" smtClean="0"/>
            <a:t>Telemachy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583180" y="274319"/>
        <a:ext cx="6027420" cy="826617"/>
      </dsp:txXfrm>
    </dsp:sp>
    <dsp:sp modelId="{1425AC34-2016-4EC7-B360-B829DA0BDA53}">
      <dsp:nvSpPr>
        <dsp:cNvPr id="0" name=""/>
        <dsp:cNvSpPr/>
      </dsp:nvSpPr>
      <dsp:spPr>
        <a:xfrm>
          <a:off x="542467" y="1100937"/>
          <a:ext cx="4081424" cy="40814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30691"/>
                <a:satOff val="-14940"/>
                <a:lumOff val="245"/>
                <a:alphaOff val="0"/>
              </a:schemeClr>
            </a:gs>
            <a:gs pos="100000">
              <a:schemeClr val="accent2">
                <a:hueOff val="430691"/>
                <a:satOff val="-14940"/>
                <a:lumOff val="24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38E32-AD49-4736-B01A-F808965B71D9}">
      <dsp:nvSpPr>
        <dsp:cNvPr id="0" name=""/>
        <dsp:cNvSpPr/>
      </dsp:nvSpPr>
      <dsp:spPr>
        <a:xfrm>
          <a:off x="2583180" y="1100937"/>
          <a:ext cx="6027420" cy="4081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0691"/>
              <a:satOff val="-14940"/>
              <a:lumOff val="245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583180" y="1100937"/>
        <a:ext cx="6027420" cy="826617"/>
      </dsp:txXfrm>
    </dsp:sp>
    <dsp:sp modelId="{683241B4-9DAE-48C9-AA01-6A700F97DD96}">
      <dsp:nvSpPr>
        <dsp:cNvPr id="0" name=""/>
        <dsp:cNvSpPr/>
      </dsp:nvSpPr>
      <dsp:spPr>
        <a:xfrm>
          <a:off x="1084935" y="1927555"/>
          <a:ext cx="2996488" cy="29964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861382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2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7C4FAB-0B93-40E2-895D-765480433B37}">
      <dsp:nvSpPr>
        <dsp:cNvPr id="0" name=""/>
        <dsp:cNvSpPr/>
      </dsp:nvSpPr>
      <dsp:spPr>
        <a:xfrm>
          <a:off x="2583180" y="1927555"/>
          <a:ext cx="6027420" cy="299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61382"/>
              <a:satOff val="-29880"/>
              <a:lumOff val="49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Tale of Odysseus’ wanderings during the ten years following the Trojan War</a:t>
          </a:r>
          <a:endParaRPr lang="en-US" sz="1700" kern="1200" dirty="0"/>
        </a:p>
      </dsp:txBody>
      <dsp:txXfrm>
        <a:off x="2583180" y="1927555"/>
        <a:ext cx="6027420" cy="826617"/>
      </dsp:txXfrm>
    </dsp:sp>
    <dsp:sp modelId="{1F8D5E27-199D-4044-8F0A-3E11AFF97399}">
      <dsp:nvSpPr>
        <dsp:cNvPr id="0" name=""/>
        <dsp:cNvSpPr/>
      </dsp:nvSpPr>
      <dsp:spPr>
        <a:xfrm>
          <a:off x="1627403" y="2754172"/>
          <a:ext cx="1911553" cy="19115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292073"/>
                <a:satOff val="-44820"/>
                <a:lumOff val="736"/>
                <a:alphaOff val="0"/>
              </a:schemeClr>
            </a:gs>
            <a:gs pos="100000">
              <a:schemeClr val="accent2">
                <a:hueOff val="1292073"/>
                <a:satOff val="-44820"/>
                <a:lumOff val="73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F77D6-3C13-48E5-925D-F5284C42176B}">
      <dsp:nvSpPr>
        <dsp:cNvPr id="0" name=""/>
        <dsp:cNvSpPr/>
      </dsp:nvSpPr>
      <dsp:spPr>
        <a:xfrm>
          <a:off x="2583180" y="2754172"/>
          <a:ext cx="6027420" cy="1911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92073"/>
              <a:satOff val="-44820"/>
              <a:lumOff val="736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583180" y="2754172"/>
        <a:ext cx="6027420" cy="826617"/>
      </dsp:txXfrm>
    </dsp:sp>
    <dsp:sp modelId="{AFE3332C-5A4B-42A6-ABBD-A64CE7414E99}">
      <dsp:nvSpPr>
        <dsp:cNvPr id="0" name=""/>
        <dsp:cNvSpPr/>
      </dsp:nvSpPr>
      <dsp:spPr>
        <a:xfrm>
          <a:off x="2169871" y="3580790"/>
          <a:ext cx="826617" cy="8266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722764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4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671B39-64EC-4757-80C5-BD0F4D3A8C03}">
      <dsp:nvSpPr>
        <dsp:cNvPr id="0" name=""/>
        <dsp:cNvSpPr/>
      </dsp:nvSpPr>
      <dsp:spPr>
        <a:xfrm>
          <a:off x="2583180" y="3580790"/>
          <a:ext cx="6027420" cy="826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22764"/>
              <a:satOff val="-59760"/>
              <a:lumOff val="981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Merging of the strands when Odysseus returns to Ithaca and joins forces with his son, Telemachus, to destroy their enemies</a:t>
          </a:r>
          <a:endParaRPr lang="en-US" sz="1700" kern="1200" dirty="0"/>
        </a:p>
      </dsp:txBody>
      <dsp:txXfrm>
        <a:off x="2583180" y="3580790"/>
        <a:ext cx="6027420" cy="82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D07BB-8A8E-46C7-9D6E-2A86E254DCE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EFEEA-F858-4F23-B1A2-F487AA55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5C3F93-65EF-4034-A985-011F933F4A4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6A66E8-D319-48E7-AD8E-B98D8A6663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Odyssey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Epic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0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962400"/>
            <a:ext cx="8382000" cy="2743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His biggest problem is that he has made an enemy of the sea god, Poseidon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He is traveling with hundreds of his men yet he will be the only survivor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9396" name="Picture 4" descr="http://www.imaginefx.com/02287754330481049105/main.png?a=0&amp;max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6063"/>
            <a:ext cx="6934200" cy="364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6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po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31584" r="4529" b="30373"/>
          <a:stretch>
            <a:fillRect/>
          </a:stretch>
        </p:blipFill>
        <p:spPr>
          <a:xfrm>
            <a:off x="914400" y="533400"/>
            <a:ext cx="7162800" cy="5785591"/>
          </a:xfrm>
        </p:spPr>
      </p:pic>
    </p:spTree>
    <p:extLst>
      <p:ext uri="{BB962C8B-B14F-4D97-AF65-F5344CB8AC3E}">
        <p14:creationId xmlns:p14="http://schemas.microsoft.com/office/powerpoint/2010/main" val="39928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153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latin typeface="Alabama" pitchFamily="2" charset="0"/>
              </a:rPr>
              <a:t>Awaiting him in Ithaca… the beginning of the story.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1" y="2133600"/>
            <a:ext cx="71628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He has been gone 20 years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His son, who was only a newborn when he left, is overrun by over 100 suitors that want to marry his mother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They are eating through his livestock, ordering around the servants, and refusing to leave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Athena arrives in disguise and convinces him to go look for information about his father</a:t>
            </a:r>
          </a:p>
        </p:txBody>
      </p:sp>
    </p:spTree>
    <p:extLst>
      <p:ext uri="{BB962C8B-B14F-4D97-AF65-F5344CB8AC3E}">
        <p14:creationId xmlns:p14="http://schemas.microsoft.com/office/powerpoint/2010/main" val="19257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Three Major Plot Strands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4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history books….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3581401" cy="36038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entury Gothic" pitchFamily="34" charset="0"/>
              </a:rPr>
              <a:t>Ancient Greeks turned to poets to hear stories of the past.</a:t>
            </a:r>
          </a:p>
          <a:p>
            <a:r>
              <a:rPr lang="en-US" b="1" dirty="0">
                <a:latin typeface="Century Gothic" pitchFamily="34" charset="0"/>
              </a:rPr>
              <a:t>These poets traveled from city to city singing or reciting long poetic epics in front of crowds</a:t>
            </a:r>
          </a:p>
          <a:p>
            <a:r>
              <a:rPr lang="en-US" b="1" dirty="0">
                <a:latin typeface="Century Gothic" pitchFamily="34" charset="0"/>
              </a:rPr>
              <a:t>These were partly memorized and partly improvised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27432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labama" pitchFamily="2" charset="0"/>
              </a:rPr>
              <a:t>2 Epic Poems written in 725 B.C. by Homer, a blind poet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108960" cy="360381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Century Gothic" pitchFamily="34" charset="0"/>
              </a:rPr>
              <a:t>The Iliad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entury Gothic" pitchFamily="34" charset="0"/>
              </a:rPr>
              <a:t>First written record of Greece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entury Gothic" pitchFamily="34" charset="0"/>
              </a:rPr>
              <a:t>Describes the events of 51 days during the last year of the war when Achilles kills Hector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2286000"/>
            <a:ext cx="289560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i="1" dirty="0" smtClean="0">
                <a:solidFill>
                  <a:schemeClr val="accent2"/>
                </a:solidFill>
                <a:latin typeface="Century Gothic" pitchFamily="34" charset="0"/>
              </a:rPr>
              <a:t>The Odyssey</a:t>
            </a:r>
            <a:endParaRPr lang="en-US" altLang="en-US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entury Gothic" pitchFamily="34" charset="0"/>
              </a:rPr>
              <a:t>Describes the 10-year journey of Odysseus as he tries to go home to Ithaca after the Trojan War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entury Gothic" pitchFamily="34" charset="0"/>
              </a:rPr>
              <a:t>He and his men face monsters, giants, cannibals, temptation, and death</a:t>
            </a:r>
          </a:p>
        </p:txBody>
      </p:sp>
    </p:spTree>
    <p:extLst>
      <p:ext uri="{BB962C8B-B14F-4D97-AF65-F5344CB8AC3E}">
        <p14:creationId xmlns:p14="http://schemas.microsoft.com/office/powerpoint/2010/main" val="13581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1295400" y="1981200"/>
            <a:ext cx="7696200" cy="19812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Minstrel/Singer from the island Chios</a:t>
            </a:r>
            <a:endParaRPr lang="en-US" altLang="en-US" sz="2800" dirty="0" smtClean="0"/>
          </a:p>
          <a:p>
            <a:pPr eaLnBrk="1" hangingPunct="1">
              <a:buFontTx/>
              <a:buChar char="•"/>
            </a:pPr>
            <a:r>
              <a:rPr lang="en-US" altLang="en-US" sz="2800" dirty="0" smtClean="0"/>
              <a:t> </a:t>
            </a:r>
            <a:r>
              <a:rPr lang="en-US" altLang="en-US" dirty="0" smtClean="0"/>
              <a:t>Homer was a </a:t>
            </a:r>
            <a:r>
              <a:rPr lang="en-US" altLang="en-US" u="sng" dirty="0" err="1" smtClean="0"/>
              <a:t>Rapsode</a:t>
            </a:r>
            <a:r>
              <a:rPr lang="en-US" altLang="en-US" dirty="0" smtClean="0"/>
              <a:t> or singer of tales.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 All historians/entertainers of Homer’s time did not write their stories/facts down.</a:t>
            </a:r>
            <a:r>
              <a:rPr lang="en-US" altLang="en-US" sz="2800" dirty="0" smtClean="0"/>
              <a:t>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581400" y="441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7" descr="h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97867"/>
            <a:ext cx="1355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71800" y="4038600"/>
            <a:ext cx="2530475" cy="830263"/>
            <a:chOff x="2688" y="3024"/>
            <a:chExt cx="1594" cy="523"/>
          </a:xfrm>
        </p:grpSpPr>
        <p:sp>
          <p:nvSpPr>
            <p:cNvPr id="10254" name="AutoShape 8"/>
            <p:cNvSpPr>
              <a:spLocks noChangeArrowheads="1"/>
            </p:cNvSpPr>
            <p:nvPr/>
          </p:nvSpPr>
          <p:spPr bwMode="auto">
            <a:xfrm>
              <a:off x="2688" y="3120"/>
              <a:ext cx="624" cy="144"/>
            </a:xfrm>
            <a:prstGeom prst="leftArrow">
              <a:avLst>
                <a:gd name="adj1" fmla="val 50000"/>
                <a:gd name="adj2" fmla="val 10833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3312" y="3024"/>
              <a:ext cx="97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This Homer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10000" y="5181600"/>
            <a:ext cx="4491038" cy="1543050"/>
            <a:chOff x="3312" y="3168"/>
            <a:chExt cx="2829" cy="972"/>
          </a:xfrm>
        </p:grpSpPr>
        <p:pic>
          <p:nvPicPr>
            <p:cNvPr id="10250" name="Picture 14" descr="ho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68"/>
              <a:ext cx="1068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1" name="Group 16"/>
            <p:cNvGrpSpPr>
              <a:grpSpLocks/>
            </p:cNvGrpSpPr>
            <p:nvPr/>
          </p:nvGrpSpPr>
          <p:grpSpPr bwMode="auto">
            <a:xfrm>
              <a:off x="4414" y="3408"/>
              <a:ext cx="1727" cy="523"/>
              <a:chOff x="2688" y="3024"/>
              <a:chExt cx="1594" cy="523"/>
            </a:xfrm>
          </p:grpSpPr>
          <p:sp>
            <p:nvSpPr>
              <p:cNvPr id="10252" name="AutoShape 17"/>
              <p:cNvSpPr>
                <a:spLocks noChangeArrowheads="1"/>
              </p:cNvSpPr>
              <p:nvPr/>
            </p:nvSpPr>
            <p:spPr bwMode="auto">
              <a:xfrm>
                <a:off x="2688" y="3120"/>
                <a:ext cx="624" cy="144"/>
              </a:xfrm>
              <a:prstGeom prst="leftArrow">
                <a:avLst>
                  <a:gd name="adj1" fmla="val 50000"/>
                  <a:gd name="adj2" fmla="val 108333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3" name="Text Box 18"/>
              <p:cNvSpPr txBox="1">
                <a:spLocks noChangeArrowheads="1"/>
              </p:cNvSpPr>
              <p:nvPr/>
            </p:nvSpPr>
            <p:spPr bwMode="auto">
              <a:xfrm>
                <a:off x="3312" y="3024"/>
                <a:ext cx="97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Not This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Homer…</a:t>
                </a:r>
              </a:p>
            </p:txBody>
          </p:sp>
        </p:grpSp>
      </p:grpSp>
      <p:sp>
        <p:nvSpPr>
          <p:cNvPr id="15" name="Left Arrow 14"/>
          <p:cNvSpPr/>
          <p:nvPr/>
        </p:nvSpPr>
        <p:spPr>
          <a:xfrm>
            <a:off x="2895600" y="4038600"/>
            <a:ext cx="1219200" cy="533400"/>
          </a:xfrm>
          <a:prstGeom prst="lef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5562600" y="5562600"/>
            <a:ext cx="1219200" cy="533400"/>
          </a:xfrm>
          <a:prstGeom prst="lef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need to know about Homer?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know about </a:t>
            </a:r>
            <a:r>
              <a:rPr lang="en-US" i="1" dirty="0" smtClean="0"/>
              <a:t>The Odyssey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Sequel to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Iliad (900 and 700 BC)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Iliad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focuses on the days toward the end of the Trojan </a:t>
            </a: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War 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(mid 1200s BC)</a:t>
            </a:r>
          </a:p>
          <a:p>
            <a:pPr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Odyssey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focuses on one of the soldiers who fought in </a:t>
            </a: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the 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Trojan War returning home 19 years after the </a:t>
            </a: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war—Odysseus</a:t>
            </a:r>
            <a:endParaRPr lang="en-US" dirty="0"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Iliad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and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Odyssey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together were considered sacred to the Greeks—much like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Bible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to many people today.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Neither books were originally written down.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Both were originally recited orally.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know about the Trojan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7010400" cy="39005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Spartan King Menelaus’ wife Helen (the face that launched a thousand ships) left him for the young  Prince Paris of Troy.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Greeks attacked Troy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Agamemnon, brother of Menelaus, led the siege.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Odysseus (main character in the </a:t>
            </a:r>
            <a:r>
              <a:rPr lang="en-US" i="1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Odyssey</a:t>
            </a: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) was another hero of the war.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Odysseus was known not only for being a strong hero, but also for being a wise/smart hero.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Another hero, Achilles, died in the final year of the war.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r>
              <a:rPr lang="en-US" dirty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Greek forces were victorious!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556589" y="2514600"/>
            <a:ext cx="1920137" cy="3520512"/>
            <a:chOff x="6934200" y="1828800"/>
            <a:chExt cx="1919807" cy="4547656"/>
          </a:xfrm>
        </p:grpSpPr>
        <p:sp>
          <p:nvSpPr>
            <p:cNvPr id="5" name="Rectangle 4"/>
            <p:cNvSpPr/>
            <p:nvPr/>
          </p:nvSpPr>
          <p:spPr>
            <a:xfrm rot="18857799">
              <a:off x="7049250" y="4571699"/>
              <a:ext cx="268618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Hi, Brad!</a:t>
              </a:r>
            </a:p>
          </p:txBody>
        </p:sp>
        <p:pic>
          <p:nvPicPr>
            <p:cNvPr id="6" name="Picture 13" descr="bradpi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828800"/>
              <a:ext cx="1016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1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89891" y="491835"/>
            <a:ext cx="6965245" cy="120248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Where are we?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2" descr="http://www.in2greece.com/english/maps/map_of_Ancient_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91400" cy="47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228600" y="38862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333500" y="4991100"/>
            <a:ext cx="19812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1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7912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Odysseus: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Hero of the 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Odyssey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05000"/>
            <a:ext cx="4343399" cy="4215617"/>
          </a:xfrm>
          <a:ln>
            <a:miter lim="800000"/>
            <a:headEnd/>
            <a:tailEnd/>
          </a:ln>
          <a:extLst/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Wife: Penelope	      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Son:  Telemachus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Great soldier of the war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 Originally tried to get out of going to the war—pretended he was crazy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 Came up with the wooden-horse trick that lead to Troy’s collapse.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 The </a:t>
            </a:r>
            <a:r>
              <a:rPr lang="en-US" i="1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Odyssey</a:t>
            </a:r>
            <a:r>
              <a:rPr lang="en-US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+mj-lt"/>
              </a:rPr>
              <a:t> is the account of Odysseus’ journey home after the war.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He is the king of Ithaca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His wife is Penelope; his son is Telemachus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His greatest supporter is Athena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He was drafted to the war and was the brains behind the Trojan Horse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Now that the war is over, it is time for him to return to Ithaca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Here is where our adventure begins…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9" descr="trojan_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3352800"/>
            <a:ext cx="2449945" cy="2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www.badassoftheweek.com/odyss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655" y="381000"/>
            <a:ext cx="2438400" cy="27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7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8486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entury Gothic" pitchFamily="34" charset="0"/>
              </a:rPr>
              <a:t>He will face many creatures and gods that will make his journey difficult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0426" name="Picture 10" descr="http://25.media.tumblr.com/1345285087a0a45a1835576fce35b613/tumblr_mh1jelaRRc1s0ob49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875" y="1510145"/>
            <a:ext cx="3505200" cy="26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5018" b="14689"/>
          <a:stretch>
            <a:fillRect/>
          </a:stretch>
        </p:blipFill>
        <p:spPr bwMode="auto">
          <a:xfrm>
            <a:off x="6041266" y="1524000"/>
            <a:ext cx="2319267" cy="2650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4" name="Picture 8" descr="http://pstevensfhs.wikispaces.com/file/view/odyssey.jpg/55523744/366x279/odyss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67200"/>
            <a:ext cx="2979351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2" name="Picture 6" descr="http://upload.wikimedia.org/wikipedia/commons/9/96/GillrayBritannia.jpg"/>
          <p:cNvPicPr>
            <a:picLocks noChangeAspect="1" noChangeArrowheads="1"/>
          </p:cNvPicPr>
          <p:nvPr/>
        </p:nvPicPr>
        <p:blipFill>
          <a:blip r:embed="rId5" cstate="print"/>
          <a:srcRect t="5835" b="9552"/>
          <a:stretch>
            <a:fillRect/>
          </a:stretch>
        </p:blipFill>
        <p:spPr bwMode="auto">
          <a:xfrm>
            <a:off x="5334000" y="4419600"/>
            <a:ext cx="3309867" cy="2373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76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0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0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04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</TotalTime>
  <Words>553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The Odyssey</vt:lpstr>
      <vt:lpstr>Before history books….</vt:lpstr>
      <vt:lpstr>2 Epic Poems written in 725 B.C. by Homer, a blind poet</vt:lpstr>
      <vt:lpstr>What do you need to know about Homer?</vt:lpstr>
      <vt:lpstr>What do you need to know about The Odyssey?</vt:lpstr>
      <vt:lpstr>What do you need to know about the Trojan War?</vt:lpstr>
      <vt:lpstr>Where are we?</vt:lpstr>
      <vt:lpstr>Odysseus: Hero of the Odyssey</vt:lpstr>
      <vt:lpstr>PowerPoint Presentation</vt:lpstr>
      <vt:lpstr>PowerPoint Presentation</vt:lpstr>
      <vt:lpstr>PowerPoint Presentation</vt:lpstr>
      <vt:lpstr>Awaiting him in Ithaca… the beginning of the story.</vt:lpstr>
      <vt:lpstr>Three Major Plot Strands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Odyssey</dc:title>
  <dc:creator>Kristen Anisis</dc:creator>
  <cp:lastModifiedBy>Jennifer Staehle</cp:lastModifiedBy>
  <cp:revision>5</cp:revision>
  <dcterms:created xsi:type="dcterms:W3CDTF">2014-10-01T17:39:55Z</dcterms:created>
  <dcterms:modified xsi:type="dcterms:W3CDTF">2014-10-27T13:16:33Z</dcterms:modified>
</cp:coreProperties>
</file>